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2"/>
  </p:sldMasterIdLst>
  <p:notesMasterIdLst>
    <p:notesMasterId r:id="rId19"/>
  </p:notesMasterIdLst>
  <p:sldIdLst>
    <p:sldId id="269" r:id="rId3"/>
    <p:sldId id="282" r:id="rId4"/>
    <p:sldId id="283" r:id="rId5"/>
    <p:sldId id="285" r:id="rId6"/>
    <p:sldId id="280" r:id="rId7"/>
    <p:sldId id="286" r:id="rId8"/>
    <p:sldId id="257" r:id="rId9"/>
    <p:sldId id="266" r:id="rId10"/>
    <p:sldId id="287" r:id="rId11"/>
    <p:sldId id="288" r:id="rId12"/>
    <p:sldId id="289" r:id="rId13"/>
    <p:sldId id="291" r:id="rId14"/>
    <p:sldId id="290" r:id="rId15"/>
    <p:sldId id="265" r:id="rId16"/>
    <p:sldId id="281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65"/>
    <a:srgbClr val="004061"/>
    <a:srgbClr val="0B5879"/>
    <a:srgbClr val="497593"/>
    <a:srgbClr val="7B98B2"/>
    <a:srgbClr val="B3C3D3"/>
    <a:srgbClr val="772432"/>
    <a:srgbClr val="571D29"/>
    <a:srgbClr val="FEEE9F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8CC4D3-82C5-41BD-8D46-9563D29CAF4A}" v="24" dt="2021-02-09T22:59:32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/>
    <p:restoredTop sz="90459" autoAdjust="0"/>
  </p:normalViewPr>
  <p:slideViewPr>
    <p:cSldViewPr snapToGrid="0" snapToObjects="1">
      <p:cViewPr varScale="1">
        <p:scale>
          <a:sx n="70" d="100"/>
          <a:sy n="70" d="100"/>
        </p:scale>
        <p:origin x="826" y="48"/>
      </p:cViewPr>
      <p:guideLst/>
    </p:cSldViewPr>
  </p:slideViewPr>
  <p:outlineViewPr>
    <p:cViewPr>
      <p:scale>
        <a:sx n="75" d="100"/>
        <a:sy n="75" d="100"/>
      </p:scale>
      <p:origin x="0" y="-6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CEEB-96A6-BE4B-AD4A-D8B0035CB14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7FC4-CAF1-6741-875A-C83F3721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82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62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89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Toastmasters International">
            <a:extLst>
              <a:ext uri="{FF2B5EF4-FFF2-40B4-BE49-F238E27FC236}">
                <a16:creationId xmlns:a16="http://schemas.microsoft.com/office/drawing/2014/main" id="{81373B61-26E6-9E41-B3D7-2240926DC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4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8A56CE-E456-3B41-B78A-04881A67DE1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3394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A0C571-507B-A14B-B259-16E2AE779A2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F2255F16-6C98-FB4C-95ED-2853B815BA2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908B2B50-7111-B348-AA9A-C1CC452EBB6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4942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7578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164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C87F3A34-CF61-F141-93C0-6DE54B2DD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5DE73A33-9ADA-F148-B386-F315B6C1A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9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9C90977C-C1E6-2A44-A097-EEB7FE586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0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3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lnSpc>
                <a:spcPct val="110000"/>
              </a:lnSpc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226A98E-0B3B-D649-B831-8ECA3D5D07AC}"/>
              </a:ext>
            </a:extLst>
          </p:cNvPr>
          <p:cNvGrpSpPr/>
          <p:nvPr userDrawn="1"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66CF8A-D4B7-0640-8565-D3974191389E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70E2D77-3B55-5242-B380-4175817554C0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BD00BB-9D42-6243-9736-8E9F8874AA73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FEEF79-D422-7B44-8963-650D1FCB8CAE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57089A6-0701-4840-8598-9AAA5958F3F3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AE711AD8-A200-934D-BA4B-F4C6307321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32" name="Title 1">
              <a:extLst>
                <a:ext uri="{FF2B5EF4-FFF2-40B4-BE49-F238E27FC236}">
                  <a16:creationId xmlns:a16="http://schemas.microsoft.com/office/drawing/2014/main" id="{DD72198E-3F55-524E-9B45-1E7C4E57149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33" name="Title 1">
              <a:extLst>
                <a:ext uri="{FF2B5EF4-FFF2-40B4-BE49-F238E27FC236}">
                  <a16:creationId xmlns:a16="http://schemas.microsoft.com/office/drawing/2014/main" id="{D4572998-3193-9748-BC2F-A847C2A2FD4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4" name="Title 1">
              <a:extLst>
                <a:ext uri="{FF2B5EF4-FFF2-40B4-BE49-F238E27FC236}">
                  <a16:creationId xmlns:a16="http://schemas.microsoft.com/office/drawing/2014/main" id="{DD2B0AB2-F8FE-344E-B643-8D6D9718EF9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5" name="Title 1">
              <a:extLst>
                <a:ext uri="{FF2B5EF4-FFF2-40B4-BE49-F238E27FC236}">
                  <a16:creationId xmlns:a16="http://schemas.microsoft.com/office/drawing/2014/main" id="{23C15460-6F14-C946-A23F-08B4721FF7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sp>
        <p:nvSpPr>
          <p:cNvPr id="36" name="Slide Number Placeholder 7">
            <a:extLst>
              <a:ext uri="{FF2B5EF4-FFF2-40B4-BE49-F238E27FC236}">
                <a16:creationId xmlns:a16="http://schemas.microsoft.com/office/drawing/2014/main" id="{A288E18B-033E-A44C-8898-F37C4900EC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6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424F4-4D46-8844-8BFC-2705771EBE8F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0252C4-B718-4F4E-9975-7ABBF9C57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6113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86E8A4-D3AF-3F49-92B4-CD48A44E0F2A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9AF70D-6371-A340-A1FF-58A02DD84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48366F-DD1B-E444-8E3B-E95A563D0E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EDBFCD6-6E1D-B541-A1AF-99FEDC0C7A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555325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8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70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5676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F5F5F5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41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EF5668-8784-CD4A-AF0C-FFDE6F7B74F6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27FCFA8-EAEC-DB4C-BDE1-6A677569A6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5851D19-3558-8547-9B05-D02951E476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7F8834BB-4D10-FF47-A156-295BAAD92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64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970EED7-D367-6B4C-8EC7-CE97D0D7D12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E94052-9097-0040-96BB-ABD151D68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398F2845-19C3-F84C-B7B0-4BF7D6320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23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6227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1494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FDE797-A237-A544-9EF3-41EEC6774AF5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293283-D734-4F44-B3FC-723952F7D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4D89117C-793E-C74A-A3AD-0EA7A03CF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31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A3591F-A97B-7B4D-9589-E936596618B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D770BF-1C25-444D-A9EC-565FA0F00C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117D0EBC-62DA-2C45-B1C5-72E96B55C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3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4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B6EBAA-75A6-C94A-8351-1846077E50F8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5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oastmasters International">
            <a:extLst>
              <a:ext uri="{FF2B5EF4-FFF2-40B4-BE49-F238E27FC236}">
                <a16:creationId xmlns:a16="http://schemas.microsoft.com/office/drawing/2014/main" id="{C1B32BEE-8B31-7C45-8A6B-9A022FF6895A}"/>
              </a:ext>
            </a:extLst>
          </p:cNvPr>
          <p:cNvPicPr>
            <a:picLocks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3" r:id="rId5"/>
    <p:sldLayoutId id="2147483654" r:id="rId6"/>
    <p:sldLayoutId id="2147483687" r:id="rId7"/>
    <p:sldLayoutId id="2147483689" r:id="rId8"/>
    <p:sldLayoutId id="2147483690" r:id="rId9"/>
    <p:sldLayoutId id="2147483661" r:id="rId10"/>
    <p:sldLayoutId id="2147483663" r:id="rId11"/>
    <p:sldLayoutId id="2147483666" r:id="rId12"/>
    <p:sldLayoutId id="2147483660" r:id="rId13"/>
    <p:sldLayoutId id="2147483664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0797D9-27CF-7B4D-9790-D869C58F3F42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4D54578-5BB9-2145-AEC0-3E09AB82C02E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8" r:id="rId7"/>
    <p:sldLayoutId id="2147483692" r:id="rId8"/>
    <p:sldLayoutId id="2147483691" r:id="rId9"/>
    <p:sldLayoutId id="2147483678" r:id="rId10"/>
    <p:sldLayoutId id="2147483679" r:id="rId11"/>
    <p:sldLayoutId id="2147483681" r:id="rId12"/>
    <p:sldLayoutId id="2147483682" r:id="rId13"/>
    <p:sldLayoutId id="2147483684" r:id="rId14"/>
    <p:sldLayoutId id="2147483685" r:id="rId15"/>
    <p:sldLayoutId id="2147483686" r:id="rId16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oastmasterscdn.azureedge.net/medias/files/department-documents/speech-contests-documents/best-practices-for-online-speech-contests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78toastmasters.org/Speech_Contests.html" TargetMode="External"/><Relationship Id="rId4" Type="http://schemas.openxmlformats.org/officeDocument/2006/relationships/hyperlink" Target="https://gcc02.safelinks.protection.outlook.com/?url=https%3A%2F%2Furldefense.proofpoint.com%2Fv2%2Furl%3Fu%3Dhttps-3A__www.youtube.com_watch-3Fv-3DdNCrdSnnqiU%26d%3DDwMF-g%26c%3Dl0Se2EoYzVDuQxIIfySraQ%26r%3DAPM879E-q2Pyk1d17Tb2PXJIcYkcGt0qntqijIoPHsU%26m%3DxS8p7-g099DwkKJ5_oD7CerDoeVFpFXUeuze6hzm9Aw%26s%3D2LaK-mjYWz5QgPCOtlGMuKN9t1R1vMmMBDxBp5hkrSw%26e%3D&amp;data=04%7C01%7Catbeck%40nd.gov%7Cc743e03b9297404a041e08d8be66f07e%7C2dea0464da514a88bae2b3db94bc0c54%7C0%7C0%7C637468696634325894%7CUnknown%7CTWFpbGZsb3d8eyJWIjoiMC4wLjAwMDAiLCJQIjoiV2luMzIiLCJBTiI6Ik1haWwiLCJXVCI6Mn0%3D%7C1000&amp;sdata=rme3Sh1LxdwLa3Vhi3Dp%2BXVg9UPTd%2FXGDUaval5iF7c%3D&amp;reserved=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astmasters.org/resources/news%20and%20announcements/online%20meeting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toastmasterscdn.azureedge.net/medias/files/department-documents/speech-contests-documents/1171-speech-contest-rulebook-2020-2021/toastmasters-1171-speech-contest-rulebook_final-2020-2021.pdf" TargetMode="External"/><Relationship Id="rId4" Type="http://schemas.openxmlformats.org/officeDocument/2006/relationships/hyperlink" Target="https://d78toastmasters.org/Speech_Contests.htm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astmasters.org/About/History" TargetMode="External"/><Relationship Id="rId2" Type="http://schemas.openxmlformats.org/officeDocument/2006/relationships/hyperlink" Target="https://en.wikipedia.org/wiki/World_Championship_of_Public_Speaking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toastmasters.org/" TargetMode="External"/><Relationship Id="rId4" Type="http://schemas.openxmlformats.org/officeDocument/2006/relationships/hyperlink" Target="https://d78toastmasters.org/Speech_Contest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360F2-0FDA-C44C-8AC9-154C3EAE0E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Speech Contests 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838710-F1A1-3E48-AC35-A7B4FF592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</a:t>
            </a:r>
          </a:p>
          <a:p>
            <a:r>
              <a:rPr lang="en-US" dirty="0"/>
              <a:t>Atiana Beck, DL3</a:t>
            </a:r>
          </a:p>
        </p:txBody>
      </p:sp>
    </p:spTree>
    <p:extLst>
      <p:ext uri="{BB962C8B-B14F-4D97-AF65-F5344CB8AC3E}">
        <p14:creationId xmlns:p14="http://schemas.microsoft.com/office/powerpoint/2010/main" val="93375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1F100-3540-3A4A-9BA9-F8AED7874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History of Speech Contests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BBB6-71F7-4542-B00E-A287C11C6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-Ralph C. Smedley started Toastmasters. First meeting March 24,1905 (Toastmasters International).</a:t>
            </a:r>
          </a:p>
          <a:p>
            <a:endParaRPr lang="en-US" dirty="0"/>
          </a:p>
          <a:p>
            <a:r>
              <a:rPr lang="en-US" dirty="0"/>
              <a:t>-The </a:t>
            </a:r>
            <a:r>
              <a:rPr lang="en-US" b="1" dirty="0"/>
              <a:t>World Championship of Public Speaking</a:t>
            </a:r>
            <a:r>
              <a:rPr lang="en-US" dirty="0"/>
              <a:t> began in 1938 and has grown to over 30,000 participants in 141 countries (Wikipedia).</a:t>
            </a:r>
          </a:p>
        </p:txBody>
      </p:sp>
      <p:pic>
        <p:nvPicPr>
          <p:cNvPr id="6" name="Picture Placeholder 5" descr="A woman speaking in front of a group of people in a room">
            <a:extLst>
              <a:ext uri="{FF2B5EF4-FFF2-40B4-BE49-F238E27FC236}">
                <a16:creationId xmlns:a16="http://schemas.microsoft.com/office/drawing/2014/main" id="{2A257485-CC3B-B542-8387-DDE01B0BB36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9048" cy="6217920"/>
          </a:xfrm>
        </p:spPr>
      </p:pic>
    </p:spTree>
    <p:extLst>
      <p:ext uri="{BB962C8B-B14F-4D97-AF65-F5344CB8AC3E}">
        <p14:creationId xmlns:p14="http://schemas.microsoft.com/office/powerpoint/2010/main" val="297452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Toastmasters International Speech Contest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International</a:t>
            </a:r>
          </a:p>
          <a:p>
            <a:r>
              <a:rPr lang="en-US" dirty="0"/>
              <a:t>Evaluation</a:t>
            </a:r>
          </a:p>
          <a:p>
            <a:r>
              <a:rPr lang="en-US" dirty="0"/>
              <a:t>Humorous</a:t>
            </a:r>
          </a:p>
          <a:p>
            <a:r>
              <a:rPr lang="en-US" dirty="0"/>
              <a:t>Table Topics™ </a:t>
            </a:r>
          </a:p>
          <a:p>
            <a:r>
              <a:rPr lang="en-US" dirty="0"/>
              <a:t>Tall Tales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AD783CD-49CB-46F8-9F71-80205230CAF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12792154"/>
              </p:ext>
            </p:extLst>
          </p:nvPr>
        </p:nvGraphicFramePr>
        <p:xfrm>
          <a:off x="4064000" y="1187950"/>
          <a:ext cx="7001829" cy="45690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7592">
                  <a:extLst>
                    <a:ext uri="{9D8B030D-6E8A-4147-A177-3AD203B41FA5}">
                      <a16:colId xmlns:a16="http://schemas.microsoft.com/office/drawing/2014/main" val="1086994961"/>
                    </a:ext>
                  </a:extLst>
                </a:gridCol>
                <a:gridCol w="1211039">
                  <a:extLst>
                    <a:ext uri="{9D8B030D-6E8A-4147-A177-3AD203B41FA5}">
                      <a16:colId xmlns:a16="http://schemas.microsoft.com/office/drawing/2014/main" val="2261692356"/>
                    </a:ext>
                  </a:extLst>
                </a:gridCol>
                <a:gridCol w="1372644">
                  <a:extLst>
                    <a:ext uri="{9D8B030D-6E8A-4147-A177-3AD203B41FA5}">
                      <a16:colId xmlns:a16="http://schemas.microsoft.com/office/drawing/2014/main" val="106071923"/>
                    </a:ext>
                  </a:extLst>
                </a:gridCol>
                <a:gridCol w="1238510">
                  <a:extLst>
                    <a:ext uri="{9D8B030D-6E8A-4147-A177-3AD203B41FA5}">
                      <a16:colId xmlns:a16="http://schemas.microsoft.com/office/drawing/2014/main" val="69491518"/>
                    </a:ext>
                  </a:extLst>
                </a:gridCol>
                <a:gridCol w="1272044">
                  <a:extLst>
                    <a:ext uri="{9D8B030D-6E8A-4147-A177-3AD203B41FA5}">
                      <a16:colId xmlns:a16="http://schemas.microsoft.com/office/drawing/2014/main" val="4124676372"/>
                    </a:ext>
                  </a:extLst>
                </a:gridCol>
              </a:tblGrid>
              <a:tr h="761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Contest Type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Year Held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77776"/>
                  </a:ext>
                </a:extLst>
              </a:tr>
              <a:tr h="761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International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Every Year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974323"/>
                  </a:ext>
                </a:extLst>
              </a:tr>
              <a:tr h="761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Evaluation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2018 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2023 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2027 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2031 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091202"/>
                  </a:ext>
                </a:extLst>
              </a:tr>
              <a:tr h="761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Humorous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2020 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2024 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2028 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2032 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740090"/>
                  </a:ext>
                </a:extLst>
              </a:tr>
              <a:tr h="761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Table Topics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2021 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2025 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2029 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2033 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669071"/>
                  </a:ext>
                </a:extLst>
              </a:tr>
              <a:tr h="761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Tall Tales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2022 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2026 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2030 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2034 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075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73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Speech Contests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Participants gain speaking experience.</a:t>
            </a:r>
          </a:p>
          <a:p>
            <a:endParaRPr lang="en-US" dirty="0"/>
          </a:p>
          <a:p>
            <a:r>
              <a:rPr lang="en-US" dirty="0"/>
              <a:t>Recognize individual Toastmasters as an encouragement to all.</a:t>
            </a:r>
          </a:p>
          <a:p>
            <a:endParaRPr lang="en-US" dirty="0"/>
          </a:p>
          <a:p>
            <a:r>
              <a:rPr lang="en-US" dirty="0"/>
              <a:t>Toastmasters can observe speakers who have benefited from their Toastmasters training. </a:t>
            </a:r>
          </a:p>
          <a:p>
            <a:endParaRPr lang="en-US" dirty="0"/>
          </a:p>
          <a:p>
            <a:r>
              <a:rPr lang="en-US" dirty="0"/>
              <a:t>Opportunity to learn about a specific area of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196131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14A5BA-AFBB-7B49-B8E0-FE7BCC6F2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Compete in a Speech Contest?</a:t>
            </a:r>
          </a:p>
        </p:txBody>
      </p:sp>
      <p:pic>
        <p:nvPicPr>
          <p:cNvPr id="6" name="Picture Placeholder 5" descr="A woman speaking in front of a group of people in a room">
            <a:extLst>
              <a:ext uri="{FF2B5EF4-FFF2-40B4-BE49-F238E27FC236}">
                <a16:creationId xmlns:a16="http://schemas.microsoft.com/office/drawing/2014/main" id="{E8C616E5-11C4-C443-AE3B-A44B772130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192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to Compete in Speech Contests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Vision: First interaction with other Toastmasters from different clubs with different club cultures.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Confidence: Speaking in front of strangers boosts confidence.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Determination: If at first you don’t succeed try and try again.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Network: Chance to meet others from all over and gain new ideas.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Inspiration: Excellent motivator on ways to improve your technique.</a:t>
            </a:r>
          </a:p>
        </p:txBody>
      </p:sp>
    </p:spTree>
    <p:extLst>
      <p:ext uri="{BB962C8B-B14F-4D97-AF65-F5344CB8AC3E}">
        <p14:creationId xmlns:p14="http://schemas.microsoft.com/office/powerpoint/2010/main" val="3408788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3157-7628-AD48-B1DC-904DB2059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Club Level Speech Contests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AA96D3-8848-2E4C-9B11-B4B99B65A1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Review the Speech Guide and Speech Planning document.</a:t>
            </a:r>
          </a:p>
          <a:p>
            <a:pPr algn="l"/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Start Planning and promoting club contest several months in advance.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57FF43-26C9-A94C-B49E-BAC5F57DB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tIns="0" bIns="0" anchor="b">
            <a:normAutofit fontScale="77500" lnSpcReduction="20000"/>
          </a:bodyPr>
          <a:lstStyle/>
          <a:p>
            <a:r>
              <a:rPr lang="en-US" dirty="0"/>
              <a:t>Planning and Preparation</a:t>
            </a:r>
          </a:p>
        </p:txBody>
      </p:sp>
      <p:cxnSp>
        <p:nvCxnSpPr>
          <p:cNvPr id="11" name="Straight Arrow Connector 10" descr="Arrow to the left">
            <a:extLst>
              <a:ext uri="{FF2B5EF4-FFF2-40B4-BE49-F238E27FC236}">
                <a16:creationId xmlns:a16="http://schemas.microsoft.com/office/drawing/2014/main" id="{A23C6E12-7EF8-ED42-99F1-DAD78D0A5DB1}"/>
              </a:ext>
            </a:extLst>
          </p:cNvPr>
          <p:cNvCxnSpPr>
            <a:cxnSpLocks/>
          </p:cNvCxnSpPr>
          <p:nvPr/>
        </p:nvCxnSpPr>
        <p:spPr>
          <a:xfrm>
            <a:off x="3866255" y="3568641"/>
            <a:ext cx="589757" cy="0"/>
          </a:xfrm>
          <a:prstGeom prst="straightConnector1">
            <a:avLst/>
          </a:prstGeom>
          <a:ln w="38100" cap="flat">
            <a:solidFill>
              <a:srgbClr val="772432"/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44E09-48BB-D84A-B293-85004B829D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Recommended to hold club contests at the same time every year so members can plan.</a:t>
            </a:r>
          </a:p>
          <a:p>
            <a:pPr algn="l"/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Club contest should be held in February (recommended 2 weeks prior to the Area contest)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640A56-6F69-2D45-AA60-A3847679AD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tIns="0" bIns="0" anchor="b">
            <a:normAutofit/>
          </a:bodyPr>
          <a:lstStyle/>
          <a:p>
            <a:r>
              <a:rPr lang="en-US" dirty="0"/>
              <a:t>Time Frame </a:t>
            </a:r>
          </a:p>
        </p:txBody>
      </p:sp>
      <p:cxnSp>
        <p:nvCxnSpPr>
          <p:cNvPr id="12" name="Straight Arrow Connector 11" descr="Arrow to the left">
            <a:extLst>
              <a:ext uri="{FF2B5EF4-FFF2-40B4-BE49-F238E27FC236}">
                <a16:creationId xmlns:a16="http://schemas.microsoft.com/office/drawing/2014/main" id="{9EAE967D-10CF-6C4B-B73E-6EE56D8A429E}"/>
              </a:ext>
            </a:extLst>
          </p:cNvPr>
          <p:cNvCxnSpPr>
            <a:cxnSpLocks/>
          </p:cNvCxnSpPr>
          <p:nvPr/>
        </p:nvCxnSpPr>
        <p:spPr>
          <a:xfrm>
            <a:off x="7750921" y="3568641"/>
            <a:ext cx="589757" cy="0"/>
          </a:xfrm>
          <a:prstGeom prst="straightConnector1">
            <a:avLst/>
          </a:prstGeom>
          <a:ln w="38100" cap="flat">
            <a:solidFill>
              <a:srgbClr val="772432"/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E0041-1AE5-6140-ADD7-B1CC1E52CC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Contest Chair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*At least 5 voting judges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A tiebreaking judge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*3 Counters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*2 Timers</a:t>
            </a:r>
          </a:p>
          <a:p>
            <a:pPr algn="l"/>
            <a:r>
              <a:rPr lang="en-US" dirty="0"/>
              <a:t>*Unless impractical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7AD37A-A4D7-4F43-B8A6-4014E33E5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tIns="0" bIns="0" anchor="b">
            <a:normAutofit/>
          </a:bodyPr>
          <a:lstStyle/>
          <a:p>
            <a:r>
              <a:rPr lang="en-US" dirty="0"/>
              <a:t>Roles</a:t>
            </a:r>
          </a:p>
        </p:txBody>
      </p:sp>
    </p:spTree>
    <p:extLst>
      <p:ext uri="{BB962C8B-B14F-4D97-AF65-F5344CB8AC3E}">
        <p14:creationId xmlns:p14="http://schemas.microsoft.com/office/powerpoint/2010/main" val="3422862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D08E908-82FC-CE4C-A189-4008E0345A3B}"/>
              </a:ext>
            </a:extLst>
          </p:cNvPr>
          <p:cNvSpPr txBox="1">
            <a:spLocks/>
          </p:cNvSpPr>
          <p:nvPr/>
        </p:nvSpPr>
        <p:spPr>
          <a:xfrm>
            <a:off x="1257300" y="1862668"/>
            <a:ext cx="10396635" cy="45288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International Speech Contest member must have completed six speech projects in Competent Communication manual or completed levels 1 and 2 of any paths in Pathways.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Member should be in good standing of club (dues current).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If member belongs to more than one club, they may only represent one club in the Area level contest.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District Officers may not compete in any contest.</a:t>
            </a:r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AB189A0-7F44-9E4C-9B5B-34FD8B52055F}"/>
              </a:ext>
            </a:extLst>
          </p:cNvPr>
          <p:cNvSpPr txBox="1">
            <a:spLocks/>
          </p:cNvSpPr>
          <p:nvPr/>
        </p:nvSpPr>
        <p:spPr>
          <a:xfrm>
            <a:off x="1257300" y="558716"/>
            <a:ext cx="9677400" cy="9869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/>
              <a:t>Eligibility Requirements</a:t>
            </a:r>
          </a:p>
        </p:txBody>
      </p:sp>
    </p:spTree>
    <p:extLst>
      <p:ext uri="{BB962C8B-B14F-4D97-AF65-F5344CB8AC3E}">
        <p14:creationId xmlns:p14="http://schemas.microsoft.com/office/powerpoint/2010/main" val="347912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D08E908-82FC-CE4C-A189-4008E0345A3B}"/>
              </a:ext>
            </a:extLst>
          </p:cNvPr>
          <p:cNvSpPr txBox="1">
            <a:spLocks/>
          </p:cNvSpPr>
          <p:nvPr/>
        </p:nvSpPr>
        <p:spPr>
          <a:xfrm>
            <a:off x="2150326" y="1862668"/>
            <a:ext cx="7958873" cy="40809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Must be a Toastmaster in good standing.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Completed 6 competent communicator manual projects and been a Toastmaster since July 1</a:t>
            </a:r>
            <a:r>
              <a:rPr lang="en-US" sz="2400" baseline="30000" dirty="0"/>
              <a:t>st</a:t>
            </a:r>
            <a:r>
              <a:rPr lang="en-US" sz="2400" dirty="0"/>
              <a:t> of the previous year.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District level judges may not be from the same club as the contestant competing.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AB189A0-7F44-9E4C-9B5B-34FD8B52055F}"/>
              </a:ext>
            </a:extLst>
          </p:cNvPr>
          <p:cNvSpPr txBox="1">
            <a:spLocks/>
          </p:cNvSpPr>
          <p:nvPr/>
        </p:nvSpPr>
        <p:spPr>
          <a:xfrm>
            <a:off x="1257300" y="558716"/>
            <a:ext cx="9677400" cy="9869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/>
              <a:t>Eligibility Requirements for Judges</a:t>
            </a:r>
          </a:p>
        </p:txBody>
      </p:sp>
    </p:spTree>
    <p:extLst>
      <p:ext uri="{BB962C8B-B14F-4D97-AF65-F5344CB8AC3E}">
        <p14:creationId xmlns:p14="http://schemas.microsoft.com/office/powerpoint/2010/main" val="74635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3157-7628-AD48-B1DC-904DB2059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Winner Winner Chicken Dinner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AA96D3-8848-2E4C-9B11-B4B99B65A1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Usually held in March or 2 weeks before the Division Contest.</a:t>
            </a:r>
          </a:p>
          <a:p>
            <a:pPr algn="l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57FF43-26C9-A94C-B49E-BAC5F57DB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tIns="0" bIns="0" anchor="b">
            <a:normAutofit/>
          </a:bodyPr>
          <a:lstStyle/>
          <a:p>
            <a:r>
              <a:rPr lang="en-US" dirty="0"/>
              <a:t>Area Contest</a:t>
            </a:r>
          </a:p>
        </p:txBody>
      </p:sp>
      <p:cxnSp>
        <p:nvCxnSpPr>
          <p:cNvPr id="11" name="Straight Arrow Connector 10" descr="Arrow to the left">
            <a:extLst>
              <a:ext uri="{FF2B5EF4-FFF2-40B4-BE49-F238E27FC236}">
                <a16:creationId xmlns:a16="http://schemas.microsoft.com/office/drawing/2014/main" id="{A23C6E12-7EF8-ED42-99F1-DAD78D0A5DB1}"/>
              </a:ext>
            </a:extLst>
          </p:cNvPr>
          <p:cNvCxnSpPr>
            <a:cxnSpLocks/>
          </p:cNvCxnSpPr>
          <p:nvPr/>
        </p:nvCxnSpPr>
        <p:spPr>
          <a:xfrm>
            <a:off x="3866255" y="3568641"/>
            <a:ext cx="589757" cy="0"/>
          </a:xfrm>
          <a:prstGeom prst="straightConnector1">
            <a:avLst/>
          </a:prstGeom>
          <a:ln w="38100" cap="flat">
            <a:solidFill>
              <a:srgbClr val="772432"/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44E09-48BB-D84A-B293-85004B829D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Usually held in April or 2 weeks before the District Conference.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640A56-6F69-2D45-AA60-A3847679AD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tIns="0" bIns="0" anchor="b">
            <a:normAutofit/>
          </a:bodyPr>
          <a:lstStyle/>
          <a:p>
            <a:r>
              <a:rPr lang="en-US" dirty="0"/>
              <a:t>Division Contest</a:t>
            </a:r>
          </a:p>
        </p:txBody>
      </p:sp>
      <p:cxnSp>
        <p:nvCxnSpPr>
          <p:cNvPr id="12" name="Straight Arrow Connector 11" descr="Arrow to the left">
            <a:extLst>
              <a:ext uri="{FF2B5EF4-FFF2-40B4-BE49-F238E27FC236}">
                <a16:creationId xmlns:a16="http://schemas.microsoft.com/office/drawing/2014/main" id="{9EAE967D-10CF-6C4B-B73E-6EE56D8A429E}"/>
              </a:ext>
            </a:extLst>
          </p:cNvPr>
          <p:cNvCxnSpPr>
            <a:cxnSpLocks/>
          </p:cNvCxnSpPr>
          <p:nvPr/>
        </p:nvCxnSpPr>
        <p:spPr>
          <a:xfrm>
            <a:off x="7750921" y="3568641"/>
            <a:ext cx="589757" cy="0"/>
          </a:xfrm>
          <a:prstGeom prst="straightConnector1">
            <a:avLst/>
          </a:prstGeom>
          <a:ln w="38100" cap="flat">
            <a:solidFill>
              <a:srgbClr val="772432"/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E0041-1AE5-6140-ADD7-B1CC1E52CC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International Speeches are Video Recorded. </a:t>
            </a:r>
          </a:p>
          <a:p>
            <a:pPr algn="l"/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Contest is held at the District Conference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7AD37A-A4D7-4F43-B8A6-4014E33E5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tIns="0" bIns="0" anchor="b">
            <a:normAutofit/>
          </a:bodyPr>
          <a:lstStyle/>
          <a:p>
            <a:r>
              <a:rPr lang="en-US" dirty="0"/>
              <a:t>District Contest</a:t>
            </a:r>
          </a:p>
        </p:txBody>
      </p:sp>
    </p:spTree>
    <p:extLst>
      <p:ext uri="{BB962C8B-B14F-4D97-AF65-F5344CB8AC3E}">
        <p14:creationId xmlns:p14="http://schemas.microsoft.com/office/powerpoint/2010/main" val="1867430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3157-7628-AD48-B1DC-904DB2059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Winner Winner Chicken Dinner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AA96D3-8848-2E4C-9B11-B4B99B65A1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International Speech is the only one eligible to compete. </a:t>
            </a:r>
          </a:p>
          <a:p>
            <a:pPr algn="l"/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Speeches are video recorded at the District contest and submitted to World Headquarters.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57FF43-26C9-A94C-B49E-BAC5F57DB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tIns="0" bIns="0" anchor="b">
            <a:normAutofit/>
          </a:bodyPr>
          <a:lstStyle/>
          <a:p>
            <a:r>
              <a:rPr lang="en-US" dirty="0"/>
              <a:t>Region Quarterfinals </a:t>
            </a:r>
          </a:p>
        </p:txBody>
      </p:sp>
      <p:cxnSp>
        <p:nvCxnSpPr>
          <p:cNvPr id="11" name="Straight Arrow Connector 10" descr="Arrow to the left">
            <a:extLst>
              <a:ext uri="{FF2B5EF4-FFF2-40B4-BE49-F238E27FC236}">
                <a16:creationId xmlns:a16="http://schemas.microsoft.com/office/drawing/2014/main" id="{A23C6E12-7EF8-ED42-99F1-DAD78D0A5DB1}"/>
              </a:ext>
            </a:extLst>
          </p:cNvPr>
          <p:cNvCxnSpPr>
            <a:cxnSpLocks/>
          </p:cNvCxnSpPr>
          <p:nvPr/>
        </p:nvCxnSpPr>
        <p:spPr>
          <a:xfrm>
            <a:off x="3866255" y="3568641"/>
            <a:ext cx="589757" cy="0"/>
          </a:xfrm>
          <a:prstGeom prst="straightConnector1">
            <a:avLst/>
          </a:prstGeom>
          <a:ln w="38100" cap="flat">
            <a:solidFill>
              <a:srgbClr val="772432"/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44E09-48BB-D84A-B293-85004B829D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Top two winners from each Regional Quarterfinal contest.</a:t>
            </a:r>
          </a:p>
          <a:p>
            <a:pPr algn="l"/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Held at the International Convention.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640A56-6F69-2D45-AA60-A3847679AD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tIns="0" bIns="0" anchor="b">
            <a:normAutofit/>
          </a:bodyPr>
          <a:lstStyle/>
          <a:p>
            <a:r>
              <a:rPr lang="en-US" dirty="0"/>
              <a:t>Semi Finals</a:t>
            </a:r>
          </a:p>
        </p:txBody>
      </p:sp>
      <p:cxnSp>
        <p:nvCxnSpPr>
          <p:cNvPr id="12" name="Straight Arrow Connector 11" descr="Arrow to the left">
            <a:extLst>
              <a:ext uri="{FF2B5EF4-FFF2-40B4-BE49-F238E27FC236}">
                <a16:creationId xmlns:a16="http://schemas.microsoft.com/office/drawing/2014/main" id="{9EAE967D-10CF-6C4B-B73E-6EE56D8A429E}"/>
              </a:ext>
            </a:extLst>
          </p:cNvPr>
          <p:cNvCxnSpPr>
            <a:cxnSpLocks/>
          </p:cNvCxnSpPr>
          <p:nvPr/>
        </p:nvCxnSpPr>
        <p:spPr>
          <a:xfrm>
            <a:off x="7750921" y="3568641"/>
            <a:ext cx="589757" cy="0"/>
          </a:xfrm>
          <a:prstGeom prst="straightConnector1">
            <a:avLst/>
          </a:prstGeom>
          <a:ln w="38100" cap="flat">
            <a:solidFill>
              <a:srgbClr val="772432"/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E0041-1AE5-6140-ADD7-B1CC1E52CC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Present new speech than one presented during that year’s semifinal contest. </a:t>
            </a:r>
          </a:p>
          <a:p>
            <a:pPr algn="l"/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You are the best, of the best, of the best!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7AD37A-A4D7-4F43-B8A6-4014E33E5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tIns="0" bIns="0" anchor="b">
            <a:normAutofit/>
          </a:bodyPr>
          <a:lstStyle/>
          <a:p>
            <a:r>
              <a:rPr lang="en-US" dirty="0"/>
              <a:t>World Championship </a:t>
            </a:r>
          </a:p>
        </p:txBody>
      </p:sp>
    </p:spTree>
    <p:extLst>
      <p:ext uri="{BB962C8B-B14F-4D97-AF65-F5344CB8AC3E}">
        <p14:creationId xmlns:p14="http://schemas.microsoft.com/office/powerpoint/2010/main" val="2622442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Conducting Online Speech Contests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1"/>
            <a:ext cx="11647367" cy="4508225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linkClick r:id="rId3"/>
              </a:rPr>
              <a:t>479 Online Speech Contest Best Practices (azureedge.net)</a:t>
            </a:r>
            <a:r>
              <a:rPr lang="en-US" dirty="0"/>
              <a:t> This is a resource used to conduct online speech contests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Choose a format. Zoom or a similar platform, you may have the choice to organize your contest as either a meeting or a webinar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Zoom Breakout Rooms – 13min video *starts at the 2 minute mark </a:t>
            </a:r>
            <a:r>
              <a:rPr lang="en-US" u="sng" dirty="0">
                <a:hlinkClick r:id="rId4"/>
              </a:rPr>
              <a:t>How to use Zoom Breakout Rooms - Tutorial for Beginners - YouTube</a:t>
            </a: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May need to use private chat or outside chat method for judges and ballot judging.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Speech contest kit forms are available for download and are fillable. </a:t>
            </a:r>
            <a:r>
              <a:rPr lang="en-US" dirty="0">
                <a:hlinkClick r:id="rId5"/>
              </a:rPr>
              <a:t>Speech Contests - Toastmasters District 78 (d78toastmasters.org)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6107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1"/>
            <a:ext cx="11647367" cy="45082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Speech Contest Planning Guide PDF-Michele Blumhagen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u="sng" dirty="0">
                <a:hlinkClick r:id="rId3"/>
              </a:rPr>
              <a:t>Toastmasters International -Online Meetings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District 78 Website- </a:t>
            </a:r>
            <a:r>
              <a:rPr lang="en-US" dirty="0">
                <a:hlinkClick r:id="rId4"/>
              </a:rPr>
              <a:t>Speech Contests - Toastmasters District 78 (d78toastmasters.org)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Speech Contest Rulebook PDF </a:t>
            </a:r>
            <a:r>
              <a:rPr lang="en-US" dirty="0">
                <a:hlinkClick r:id="rId5"/>
              </a:rPr>
              <a:t>1171 Speech Contest Rulebook (azureedge.net)</a:t>
            </a:r>
            <a:r>
              <a:rPr lang="en-US" dirty="0"/>
              <a:t> Toastmasters International search under resources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Area Director-Division Director-District Program Quality Director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World Headquarters: Email: speechcontests@toastmasters.org Phone: 949-858-8255</a:t>
            </a:r>
          </a:p>
        </p:txBody>
      </p:sp>
    </p:spTree>
    <p:extLst>
      <p:ext uri="{BB962C8B-B14F-4D97-AF65-F5344CB8AC3E}">
        <p14:creationId xmlns:p14="http://schemas.microsoft.com/office/powerpoint/2010/main" val="2619459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4A99F-1B33-ED47-9169-3AAE7F3403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467" y="734316"/>
            <a:ext cx="9144000" cy="731520"/>
          </a:xfrm>
        </p:spPr>
        <p:txBody>
          <a:bodyPr>
            <a:normAutofit fontScale="90000"/>
          </a:bodyPr>
          <a:lstStyle/>
          <a:p>
            <a:r>
              <a:rPr lang="en-US" dirty="0"/>
              <a:t>Recap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BDEE7-998C-2548-ADE9-731538AEF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33600"/>
            <a:ext cx="9144000" cy="3990084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Successful speech contests are all about preparing.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Have a good speech contest chair.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Make checklists.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Give timeline and deadlines.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Utilize the Toastmaster directors.</a:t>
            </a:r>
          </a:p>
        </p:txBody>
      </p:sp>
    </p:spTree>
    <p:extLst>
      <p:ext uri="{BB962C8B-B14F-4D97-AF65-F5344CB8AC3E}">
        <p14:creationId xmlns:p14="http://schemas.microsoft.com/office/powerpoint/2010/main" val="248284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6DA94F-8F90-9244-9502-7822DA36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QUESTIONS???????????</a:t>
            </a:r>
          </a:p>
        </p:txBody>
      </p:sp>
      <p:pic>
        <p:nvPicPr>
          <p:cNvPr id="9" name="Picture Placeholder 8" descr="A woman speaking in front of a group of people in a room">
            <a:extLst>
              <a:ext uri="{FF2B5EF4-FFF2-40B4-BE49-F238E27FC236}">
                <a16:creationId xmlns:a16="http://schemas.microsoft.com/office/drawing/2014/main" id="{75CEBC87-5CBF-4644-A853-F58788AF892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42999"/>
            <a:ext cx="12192000" cy="5084065"/>
          </a:xfrm>
        </p:spPr>
      </p:pic>
    </p:spTree>
    <p:extLst>
      <p:ext uri="{BB962C8B-B14F-4D97-AF65-F5344CB8AC3E}">
        <p14:creationId xmlns:p14="http://schemas.microsoft.com/office/powerpoint/2010/main" val="2160424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World Championship of Public Speaking - Wikipedia</a:t>
            </a:r>
            <a:r>
              <a:rPr lang="en-US" dirty="0"/>
              <a:t> retrieved 2/3/2021</a:t>
            </a:r>
          </a:p>
          <a:p>
            <a:r>
              <a:rPr lang="en-US" dirty="0">
                <a:hlinkClick r:id="rId3"/>
              </a:rPr>
              <a:t>Toastmasters International –History</a:t>
            </a:r>
            <a:r>
              <a:rPr lang="en-US" dirty="0"/>
              <a:t> retrieved 2/3/2021</a:t>
            </a:r>
          </a:p>
          <a:p>
            <a:r>
              <a:rPr lang="en-US" dirty="0">
                <a:hlinkClick r:id="rId4"/>
              </a:rPr>
              <a:t>Speech Contests - Toastmasters District 78 (d78toastmasters.org)</a:t>
            </a:r>
            <a:r>
              <a:rPr lang="en-US" dirty="0"/>
              <a:t> Retrieved 2/4/2021</a:t>
            </a:r>
          </a:p>
          <a:p>
            <a:r>
              <a:rPr lang="en-US" dirty="0"/>
              <a:t>Blumhagen, Michele -Speech Contest Planning Guide- June 2008-2017 PDF</a:t>
            </a:r>
          </a:p>
          <a:p>
            <a:r>
              <a:rPr lang="en-US" dirty="0">
                <a:hlinkClick r:id="rId5"/>
              </a:rPr>
              <a:t>https://www.toastmasters.org/</a:t>
            </a: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978344"/>
      </p:ext>
    </p:extLst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2FD3C68A-B85D-7445-B479-82285DB19822}"/>
    </a:ext>
  </a:extLst>
</a:theme>
</file>

<file path=ppt/theme/theme2.xml><?xml version="1.0" encoding="utf-8"?>
<a:theme xmlns:a="http://schemas.openxmlformats.org/drawingml/2006/main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CECAD150-C7FB-834D-BAC7-7886955E70F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697</TotalTime>
  <Words>790</Words>
  <Application>Microsoft Office PowerPoint</Application>
  <PresentationFormat>Widescreen</PresentationFormat>
  <Paragraphs>148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Myriad Pro</vt:lpstr>
      <vt:lpstr>Myriad Pro Semibold</vt:lpstr>
      <vt:lpstr>Toastmasters Theme Light Mode</vt:lpstr>
      <vt:lpstr>Toastmasters Theme Dark Mode</vt:lpstr>
      <vt:lpstr>Speech Contests 101</vt:lpstr>
      <vt:lpstr>History of Speech Contests</vt:lpstr>
      <vt:lpstr>Toastmasters International Speech Contest Types</vt:lpstr>
      <vt:lpstr>Purpose of Speech Contests</vt:lpstr>
      <vt:lpstr>Why Compete in a Speech Contest?</vt:lpstr>
      <vt:lpstr>Reasons to Compete in Speech Contests</vt:lpstr>
      <vt:lpstr>Club Level Speech Contests</vt:lpstr>
      <vt:lpstr>PowerPoint Presentation</vt:lpstr>
      <vt:lpstr>PowerPoint Presentation</vt:lpstr>
      <vt:lpstr>Winner Winner Chicken Dinner</vt:lpstr>
      <vt:lpstr>Winner Winner Chicken Dinner</vt:lpstr>
      <vt:lpstr>Conducting Online Speech Contests</vt:lpstr>
      <vt:lpstr>Resources</vt:lpstr>
      <vt:lpstr>Recap</vt:lpstr>
      <vt:lpstr>QUESTIONS???????????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Contest 101</dc:title>
  <dc:creator>Beck, Atiana</dc:creator>
  <cp:lastModifiedBy>Shelly Axtman</cp:lastModifiedBy>
  <cp:revision>9</cp:revision>
  <dcterms:created xsi:type="dcterms:W3CDTF">2021-02-03T21:42:05Z</dcterms:created>
  <dcterms:modified xsi:type="dcterms:W3CDTF">2021-03-08T01:39:21Z</dcterms:modified>
</cp:coreProperties>
</file>