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1" r:id="rId2"/>
  </p:sldMasterIdLst>
  <p:notesMasterIdLst>
    <p:notesMasterId r:id="rId15"/>
  </p:notesMasterIdLst>
  <p:sldIdLst>
    <p:sldId id="269" r:id="rId3"/>
    <p:sldId id="289" r:id="rId4"/>
    <p:sldId id="290" r:id="rId5"/>
    <p:sldId id="291" r:id="rId6"/>
    <p:sldId id="294" r:id="rId7"/>
    <p:sldId id="295" r:id="rId8"/>
    <p:sldId id="298" r:id="rId9"/>
    <p:sldId id="299" r:id="rId10"/>
    <p:sldId id="296" r:id="rId11"/>
    <p:sldId id="300" r:id="rId12"/>
    <p:sldId id="288" r:id="rId13"/>
    <p:sldId id="29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65"/>
    <a:srgbClr val="004061"/>
    <a:srgbClr val="0B5879"/>
    <a:srgbClr val="497593"/>
    <a:srgbClr val="7B98B2"/>
    <a:srgbClr val="B3C3D3"/>
    <a:srgbClr val="772432"/>
    <a:srgbClr val="571D29"/>
    <a:srgbClr val="FEEE9F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934C0A-97BF-45A2-A8FA-5BE7F373A3AF}" v="40" dt="2021-02-05T17:10:42.2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22"/>
    <p:restoredTop sz="93946"/>
  </p:normalViewPr>
  <p:slideViewPr>
    <p:cSldViewPr snapToGrid="0" snapToObjects="1">
      <p:cViewPr varScale="1">
        <p:scale>
          <a:sx n="73" d="100"/>
          <a:sy n="73" d="100"/>
        </p:scale>
        <p:origin x="730" y="53"/>
      </p:cViewPr>
      <p:guideLst/>
    </p:cSldViewPr>
  </p:slideViewPr>
  <p:outlineViewPr>
    <p:cViewPr>
      <p:scale>
        <a:sx n="75" d="100"/>
        <a:sy n="75" d="100"/>
      </p:scale>
      <p:origin x="0" y="-62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ACEEB-96A6-BE4B-AD4A-D8B0035CB14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47FC4-CAF1-6741-875A-C83F3721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82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Toastmasters International">
            <a:extLst>
              <a:ext uri="{FF2B5EF4-FFF2-40B4-BE49-F238E27FC236}">
                <a16:creationId xmlns:a16="http://schemas.microsoft.com/office/drawing/2014/main" id="{81373B61-26E6-9E41-B3D7-2240926DC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4715" y="1830810"/>
            <a:ext cx="2782570" cy="4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38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F0269-F024-D749-ADD6-30FCAA36B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8B39C-174F-EF45-985E-CC5DE69A33E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27BCF0-7BC9-FC4A-A00C-B7A2A9EF5227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8A56CE-E456-3B41-B78A-04881A67DE18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11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0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4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6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430D756-47CB-0E43-B9CD-A7BE8386C3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29F451-CE5A-EB40-A282-04773C4C95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15B99DB-285A-9F48-94ED-A7E37351D0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DD56EEB-5E1A-FC41-9BDC-6104C8A26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002BAA5A-C66E-AB4A-ABA6-ECB4D62095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D0E545A-1D40-EE41-8064-5928222E7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93394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87E99-5CDB-0B44-A02C-579184AD0956}"/>
              </a:ext>
            </a:extLst>
          </p:cNvPr>
          <p:cNvSpPr/>
          <p:nvPr userDrawn="1"/>
        </p:nvSpPr>
        <p:spPr>
          <a:xfrm>
            <a:off x="-12192" y="6212926"/>
            <a:ext cx="12216384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A0C571-507B-A14B-B259-16E2AE779A2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5FD5-F90D-6E48-BA95-14C70423FB2C}"/>
              </a:ext>
            </a:extLst>
          </p:cNvPr>
          <p:cNvSpPr/>
          <p:nvPr userDrawn="1"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55AF2D4-8C7C-2849-A0D6-D449E513C6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F2255F16-6C98-FB4C-95ED-2853B815BA2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908B2B50-7111-B348-AA9A-C1CC452EBB6C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0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403F9B-2509-B349-8F7B-B7A269B84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49420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A32ABD0-551C-8047-9A8B-46EC083AD1D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7578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1642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DCE7488-AC56-214B-8402-0373CFC92E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C87F3A34-CF61-F141-93C0-6DE54B2DD9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D36E625B-E8A5-F64D-B280-FF6E4EB345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5DE73A33-9ADA-F148-B386-F315B6C1A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9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9C90977C-C1E6-2A44-A097-EEB7FE5867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01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9875B-36BA-7147-91A7-92751BF38026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530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5000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B948D-23E4-3F42-B765-2AA919B9E9C5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4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 to use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How to use Colors on Charts/Tables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lnSpc>
                <a:spcPct val="110000"/>
              </a:lnSpc>
            </a:pPr>
            <a:r>
              <a:rPr lang="en-US" sz="2800" b="0" dirty="0"/>
              <a:t>When utilizing a chart, make sure there is enough color contrast between the text and the background color. Review the example on the next slide.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1AD1C-9BAD-504D-A94E-B572CF6BB330}"/>
              </a:ext>
            </a:extLst>
          </p:cNvPr>
          <p:cNvGrpSpPr/>
          <p:nvPr userDrawn="1"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4C0F28-DFB4-FB48-B1BA-69CBD0ECB0DE}"/>
                </a:ext>
              </a:extLst>
            </p:cNvPr>
            <p:cNvSpPr/>
            <p:nvPr userDrawn="1"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C55AFF-0CD7-6E47-9CE6-AD24C7E762D1}"/>
                </a:ext>
              </a:extLst>
            </p:cNvPr>
            <p:cNvSpPr/>
            <p:nvPr userDrawn="1"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F0F4FD-D576-DB44-882A-074F220CF31B}"/>
                </a:ext>
              </a:extLst>
            </p:cNvPr>
            <p:cNvSpPr/>
            <p:nvPr userDrawn="1"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15AC36-03F4-7F46-B01D-5A11BD0A6A94}"/>
                </a:ext>
              </a:extLst>
            </p:cNvPr>
            <p:cNvSpPr/>
            <p:nvPr userDrawn="1"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527A42-9DFA-1A41-9DD3-25755BEA8387}"/>
                </a:ext>
              </a:extLst>
            </p:cNvPr>
            <p:cNvSpPr/>
            <p:nvPr userDrawn="1"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F82D3875-578C-9849-9094-D12B6FE410F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2104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6DB5269-9F92-124F-9EFB-0B5E49CFC12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502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3DF9AC09-C32F-7848-A0E3-9D5E9CA9800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06732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FCFA7C4A-3612-C345-A189-543B61F29B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97483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342C6220-558E-134C-ADB9-621C3F5FC8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54509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226A98E-0B3B-D649-B831-8ECA3D5D07AC}"/>
              </a:ext>
            </a:extLst>
          </p:cNvPr>
          <p:cNvGrpSpPr/>
          <p:nvPr userDrawn="1"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66CF8A-D4B7-0640-8565-D3974191389E}"/>
                </a:ext>
              </a:extLst>
            </p:cNvPr>
            <p:cNvSpPr/>
            <p:nvPr userDrawn="1"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70E2D77-3B55-5242-B380-4175817554C0}"/>
                </a:ext>
              </a:extLst>
            </p:cNvPr>
            <p:cNvSpPr/>
            <p:nvPr userDrawn="1"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BD00BB-9D42-6243-9736-8E9F8874AA73}"/>
                </a:ext>
              </a:extLst>
            </p:cNvPr>
            <p:cNvSpPr/>
            <p:nvPr userDrawn="1"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AFEEF79-D422-7B44-8963-650D1FCB8CAE}"/>
                </a:ext>
              </a:extLst>
            </p:cNvPr>
            <p:cNvSpPr/>
            <p:nvPr userDrawn="1"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57089A6-0701-4840-8598-9AAA5958F3F3}"/>
                </a:ext>
              </a:extLst>
            </p:cNvPr>
            <p:cNvSpPr/>
            <p:nvPr userDrawn="1"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AE711AD8-A200-934D-BA4B-F4C6307321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794478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32" name="Title 1">
              <a:extLst>
                <a:ext uri="{FF2B5EF4-FFF2-40B4-BE49-F238E27FC236}">
                  <a16:creationId xmlns:a16="http://schemas.microsoft.com/office/drawing/2014/main" id="{DD72198E-3F55-524E-9B45-1E7C4E57149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62580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33" name="Title 1">
              <a:extLst>
                <a:ext uri="{FF2B5EF4-FFF2-40B4-BE49-F238E27FC236}">
                  <a16:creationId xmlns:a16="http://schemas.microsoft.com/office/drawing/2014/main" id="{D4572998-3193-9748-BC2F-A847C2A2FD4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191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4" name="Title 1">
              <a:extLst>
                <a:ext uri="{FF2B5EF4-FFF2-40B4-BE49-F238E27FC236}">
                  <a16:creationId xmlns:a16="http://schemas.microsoft.com/office/drawing/2014/main" id="{DD2B0AB2-F8FE-344E-B643-8D6D9718EF9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87207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5" name="Title 1">
              <a:extLst>
                <a:ext uri="{FF2B5EF4-FFF2-40B4-BE49-F238E27FC236}">
                  <a16:creationId xmlns:a16="http://schemas.microsoft.com/office/drawing/2014/main" id="{23C15460-6F14-C946-A23F-08B4721FF79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9D9239-BCD2-0A4E-8663-64AA8D579F28}"/>
              </a:ext>
            </a:extLst>
          </p:cNvPr>
          <p:cNvSpPr txBox="1"/>
          <p:nvPr userDrawn="1"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Minimum font size - </a:t>
            </a:r>
            <a:r>
              <a:rPr lang="en-US" sz="1800" b="1" dirty="0"/>
              <a:t>18pt</a:t>
            </a:r>
            <a:r>
              <a:rPr lang="en-US" sz="1800" b="0" dirty="0"/>
              <a:t>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Font weight - </a:t>
            </a:r>
            <a:r>
              <a:rPr lang="en-US" sz="1800" b="1" dirty="0"/>
              <a:t>Bold </a:t>
            </a:r>
            <a:r>
              <a:rPr lang="en-US" sz="1800" b="0" dirty="0"/>
              <a:t>(when used on background colors, for best accessibility).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Dark Gray </a:t>
            </a:r>
            <a:r>
              <a:rPr lang="en-US" sz="1800" b="1" i="0" dirty="0">
                <a:latin typeface="Arial" panose="020B0604020202020204" pitchFamily="34" charset="0"/>
                <a:cs typeface="Arial" panose="020B0604020202020204" pitchFamily="34" charset="0"/>
              </a:rPr>
              <a:t>#333333 </a:t>
            </a:r>
            <a:r>
              <a:rPr lang="en-US" sz="1800" b="0" dirty="0"/>
              <a:t>Text color on Accent 1 and Accent 2. 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White </a:t>
            </a:r>
            <a:r>
              <a:rPr lang="en-US" sz="1800" b="1" dirty="0"/>
              <a:t>#FFFFFF </a:t>
            </a:r>
            <a:r>
              <a:rPr lang="en-US" sz="1800" b="0" dirty="0"/>
              <a:t>Text color </a:t>
            </a:r>
            <a:br>
              <a:rPr lang="en-US" sz="1800" b="0" dirty="0"/>
            </a:br>
            <a:r>
              <a:rPr lang="en-US" sz="1800" b="0" dirty="0"/>
              <a:t>on Accent 3, Accent 4, and Accent 5.</a:t>
            </a:r>
          </a:p>
        </p:txBody>
      </p:sp>
      <p:sp>
        <p:nvSpPr>
          <p:cNvPr id="36" name="Slide Number Placeholder 7">
            <a:extLst>
              <a:ext uri="{FF2B5EF4-FFF2-40B4-BE49-F238E27FC236}">
                <a16:creationId xmlns:a16="http://schemas.microsoft.com/office/drawing/2014/main" id="{A288E18B-033E-A44C-8898-F37C4900EC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63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3424F4-4D46-8844-8BFC-2705771EBE8F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C0252C4-B718-4F4E-9975-7ABBF9C57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6113" y="1830811"/>
            <a:ext cx="2775881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1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86E8A4-D3AF-3F49-92B4-CD48A44E0F2A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420E5-B19B-524A-8BC9-508D147EF32B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9AF70D-6371-A340-A1FF-58A02DD84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548366F-DD1B-E444-8E3B-E95A563D0E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EDBFCD6-6E1D-B541-A1AF-99FEDC0C7A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555325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6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8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70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1311304-9C98-8B49-B434-134184A09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320AC0-0FC1-8C47-8026-8DEF53359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36392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ln>
                  <a:noFill/>
                </a:ln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B3F4821-83A2-084E-87B9-80099BFD85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38DF34-14F9-5F41-8070-1BD3DEF20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5DF8844-5287-1E4A-BF7D-DE2C1E03B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3E7AE11-2C77-954A-BEF0-800001182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56762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F5F5F5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B08850D-4BB6-9B4A-BD38-F67B372135E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541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9EF5668-8784-CD4A-AF0C-FFDE6F7B74F6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C27FCFA8-EAEC-DB4C-BDE1-6A677569A6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4E530-1F84-824F-A028-D69E97EA42DE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5851D19-3558-8547-9B05-D02951E476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7F8834BB-4D10-FF47-A156-295BAAD92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764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970EED7-D367-6B4C-8EC7-CE97D0D7D127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A27FD-DCD3-3544-B54F-6CE33927D8BA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E94052-9097-0040-96BB-ABD151D68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398F2845-19C3-F84C-B7B0-4BF7D6320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237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3AA123F-7D5D-5743-842F-4FD61F2A7E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936227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014949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1FDE797-A237-A544-9EF3-41EEC6774AF5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5C8691-7E6F-6449-8F4B-64C12952E9C9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293283-D734-4F44-B3FC-723952F7D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E5ACE5E-8C71-F84C-84A2-7ADD0A4CE8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2" name="Slide Number Placeholder 14">
            <a:extLst>
              <a:ext uri="{FF2B5EF4-FFF2-40B4-BE49-F238E27FC236}">
                <a16:creationId xmlns:a16="http://schemas.microsoft.com/office/drawing/2014/main" id="{4D89117C-793E-C74A-A3AD-0EA7A03CF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31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A3591F-A97B-7B4D-9589-E936596618B7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11376-EE0E-454A-8528-A1A8B2FD9D25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D770BF-1C25-444D-A9EC-565FA0F00C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117D0EBC-62DA-2C45-B1C5-72E96B55C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37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793A9-ACD0-8144-BA76-AC9911BA49FB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144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B6EBAA-75A6-C94A-8351-1846077E50F8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406402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4999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45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oastmasters International">
            <a:extLst>
              <a:ext uri="{FF2B5EF4-FFF2-40B4-BE49-F238E27FC236}">
                <a16:creationId xmlns:a16="http://schemas.microsoft.com/office/drawing/2014/main" id="{C1B32BEE-8B31-7C45-8A6B-9A022FF6895A}"/>
              </a:ext>
            </a:extLst>
          </p:cNvPr>
          <p:cNvPicPr>
            <a:picLocks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89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2" r:id="rId4"/>
    <p:sldLayoutId id="2147483653" r:id="rId5"/>
    <p:sldLayoutId id="2147483654" r:id="rId6"/>
    <p:sldLayoutId id="2147483687" r:id="rId7"/>
    <p:sldLayoutId id="2147483689" r:id="rId8"/>
    <p:sldLayoutId id="2147483690" r:id="rId9"/>
    <p:sldLayoutId id="2147483661" r:id="rId10"/>
    <p:sldLayoutId id="2147483663" r:id="rId11"/>
    <p:sldLayoutId id="2147483666" r:id="rId12"/>
    <p:sldLayoutId id="2147483660" r:id="rId13"/>
    <p:sldLayoutId id="2147483664" r:id="rId14"/>
    <p:sldLayoutId id="2147483667" r:id="rId15"/>
    <p:sldLayoutId id="2147483658" r:id="rId16"/>
    <p:sldLayoutId id="2147483659" r:id="rId17"/>
    <p:sldLayoutId id="2147483670" r:id="rId18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pos="7440" userDrawn="1">
          <p15:clr>
            <a:srgbClr val="F26B43"/>
          </p15:clr>
        </p15:guide>
        <p15:guide id="4" orient="horz" pos="26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pos="168" userDrawn="1">
          <p15:clr>
            <a:srgbClr val="F26B43"/>
          </p15:clr>
        </p15:guide>
        <p15:guide id="8" pos="7512" userDrawn="1">
          <p15:clr>
            <a:srgbClr val="F26B43"/>
          </p15:clr>
        </p15:guide>
        <p15:guide id="9" orient="horz" pos="3768" userDrawn="1">
          <p15:clr>
            <a:srgbClr val="F26B43"/>
          </p15:clr>
        </p15:guide>
        <p15:guide id="10" orient="horz" pos="3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0797D9-27CF-7B4D-9790-D869C58F3F42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4D54578-5BB9-2145-AEC0-3E09AB82C02E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96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8" r:id="rId7"/>
    <p:sldLayoutId id="2147483692" r:id="rId8"/>
    <p:sldLayoutId id="2147483691" r:id="rId9"/>
    <p:sldLayoutId id="2147483678" r:id="rId10"/>
    <p:sldLayoutId id="2147483679" r:id="rId11"/>
    <p:sldLayoutId id="2147483681" r:id="rId12"/>
    <p:sldLayoutId id="2147483682" r:id="rId13"/>
    <p:sldLayoutId id="2147483684" r:id="rId14"/>
    <p:sldLayoutId id="2147483685" r:id="rId15"/>
    <p:sldLayoutId id="2147483686" r:id="rId16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56195067716" TargetMode="External"/><Relationship Id="rId2" Type="http://schemas.openxmlformats.org/officeDocument/2006/relationships/hyperlink" Target="http://www.toastmasters.org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acebook.com/District78DivisionFToastmsters" TargetMode="External"/><Relationship Id="rId5" Type="http://schemas.openxmlformats.org/officeDocument/2006/relationships/hyperlink" Target="https://www.facebook.com/FargoAreaToastmasters" TargetMode="External"/><Relationship Id="rId4" Type="http://schemas.openxmlformats.org/officeDocument/2006/relationships/hyperlink" Target="https://www.facebook.com/District78DivisionCToastmasters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d13tm.com/resources/online-meetings/" TargetMode="External"/><Relationship Id="rId3" Type="http://schemas.openxmlformats.org/officeDocument/2006/relationships/hyperlink" Target="https://www.toastmasters.org/resources/news%20and%20announcements/online%20meetings" TargetMode="External"/><Relationship Id="rId7" Type="http://schemas.openxmlformats.org/officeDocument/2006/relationships/hyperlink" Target="https://www.toastmasters.org/magazine/magazine-issues/2020/mar/its-time-to-meet-online" TargetMode="External"/><Relationship Id="rId2" Type="http://schemas.openxmlformats.org/officeDocument/2006/relationships/hyperlink" Target="https://support.zoom.us/hc/en-us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toastmasters.org/resources/timer-zoom-backgrounds" TargetMode="External"/><Relationship Id="rId5" Type="http://schemas.openxmlformats.org/officeDocument/2006/relationships/hyperlink" Target="https://www.toastmasters.org/resources/zoom-virtual-background" TargetMode="External"/><Relationship Id="rId10" Type="http://schemas.openxmlformats.org/officeDocument/2006/relationships/hyperlink" Target="https://www.prnewswire.com/news-releases/toastmasters-10-tips-for-successful-online-meetings-301030169.html" TargetMode="External"/><Relationship Id="rId4" Type="http://schemas.openxmlformats.org/officeDocument/2006/relationships/hyperlink" Target="https://d78.toastmastersdistricts.org/Online_Club_Meeting_Resources.html" TargetMode="External"/><Relationship Id="rId9" Type="http://schemas.openxmlformats.org/officeDocument/2006/relationships/hyperlink" Target="https://d33tm.org/online-club-meeting-tips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gregory.carlson@ndus.ed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360F2-0FDA-C44C-8AC9-154C3EAE0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31820"/>
            <a:ext cx="9144000" cy="1629654"/>
          </a:xfrm>
        </p:spPr>
        <p:txBody>
          <a:bodyPr>
            <a:normAutofit fontScale="90000"/>
          </a:bodyPr>
          <a:lstStyle/>
          <a:p>
            <a:r>
              <a:rPr lang="en-US" dirty="0"/>
              <a:t>Toastmasters Zoom Best Practices: Tips for Engaging Members and Enhancing Club Meetings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838710-F1A1-3E48-AC35-A7B4FF592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92944"/>
            <a:ext cx="9144000" cy="914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Toastmasters Club Officer Training</a:t>
            </a:r>
          </a:p>
          <a:p>
            <a:r>
              <a:rPr lang="en-US" dirty="0"/>
              <a:t>Saturday, February 13, 2021</a:t>
            </a:r>
          </a:p>
          <a:p>
            <a:r>
              <a:rPr lang="en-US" dirty="0"/>
              <a:t>Gregory D. Carlson, Ph.D., ACS – Toastmasters District 78, Division C Director</a:t>
            </a:r>
          </a:p>
        </p:txBody>
      </p:sp>
    </p:spTree>
    <p:extLst>
      <p:ext uri="{BB962C8B-B14F-4D97-AF65-F5344CB8AC3E}">
        <p14:creationId xmlns:p14="http://schemas.microsoft.com/office/powerpoint/2010/main" val="93375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Toastmasters District Zoom Opportunities</a:t>
            </a:r>
          </a:p>
          <a:p>
            <a:r>
              <a:rPr lang="en-US" dirty="0"/>
              <a:t>Zoom Professional Account Functionality</a:t>
            </a:r>
          </a:p>
          <a:p>
            <a:r>
              <a:rPr lang="en-US" dirty="0"/>
              <a:t>Hosting Zoom Meetings</a:t>
            </a:r>
          </a:p>
          <a:p>
            <a:r>
              <a:rPr lang="en-US" dirty="0"/>
              <a:t>Zoom Meeting Best Practices</a:t>
            </a:r>
          </a:p>
          <a:p>
            <a:r>
              <a:rPr lang="en-US" dirty="0"/>
              <a:t>Leveraging Technologies for Engagement</a:t>
            </a:r>
          </a:p>
          <a:p>
            <a:r>
              <a:rPr lang="en-US" dirty="0"/>
              <a:t>Engaging with the Toastmasters Community</a:t>
            </a:r>
          </a:p>
          <a:p>
            <a:r>
              <a:rPr lang="en-US" dirty="0"/>
              <a:t>Toastmasters Zoom Meeting Resources</a:t>
            </a:r>
          </a:p>
          <a:p>
            <a:r>
              <a:rPr lang="en-US" dirty="0"/>
              <a:t>Discussion and Wrap-Up</a:t>
            </a:r>
          </a:p>
        </p:txBody>
      </p:sp>
    </p:spTree>
    <p:extLst>
      <p:ext uri="{BB962C8B-B14F-4D97-AF65-F5344CB8AC3E}">
        <p14:creationId xmlns:p14="http://schemas.microsoft.com/office/powerpoint/2010/main" val="1244452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Toastmasters District 78 Zoom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6 Division Directors have a “Professional” Zoom account</a:t>
            </a:r>
          </a:p>
          <a:p>
            <a:r>
              <a:rPr lang="en-US" dirty="0"/>
              <a:t>Expands District flexibility in utilizing Zoom</a:t>
            </a:r>
          </a:p>
          <a:p>
            <a:r>
              <a:rPr lang="en-US" dirty="0"/>
              <a:t>Facilitates scheduling of Division / Area Council meetings and events</a:t>
            </a:r>
          </a:p>
          <a:p>
            <a:r>
              <a:rPr lang="en-US" dirty="0"/>
              <a:t>Enables scheduling of Club meetings and events</a:t>
            </a:r>
          </a:p>
        </p:txBody>
      </p:sp>
    </p:spTree>
    <p:extLst>
      <p:ext uri="{BB962C8B-B14F-4D97-AF65-F5344CB8AC3E}">
        <p14:creationId xmlns:p14="http://schemas.microsoft.com/office/powerpoint/2010/main" val="274832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Zoom Professional Account Functionality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Removing restrictions on meeting size and length</a:t>
            </a:r>
          </a:p>
          <a:p>
            <a:r>
              <a:rPr lang="en-US" dirty="0"/>
              <a:t>“Cloud” Recording for meetings</a:t>
            </a:r>
          </a:p>
          <a:p>
            <a:r>
              <a:rPr lang="en-US" dirty="0"/>
              <a:t>Waiting Room</a:t>
            </a:r>
          </a:p>
          <a:p>
            <a:r>
              <a:rPr lang="en-US" dirty="0"/>
              <a:t>Breakout Rooms</a:t>
            </a:r>
          </a:p>
          <a:p>
            <a:r>
              <a:rPr lang="en-US" dirty="0"/>
              <a:t>“Facebook Live” broadcasting</a:t>
            </a:r>
          </a:p>
        </p:txBody>
      </p:sp>
    </p:spTree>
    <p:extLst>
      <p:ext uri="{BB962C8B-B14F-4D97-AF65-F5344CB8AC3E}">
        <p14:creationId xmlns:p14="http://schemas.microsoft.com/office/powerpoint/2010/main" val="2917624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Hosting Zoom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Determine whether to use pre-registration.</a:t>
            </a:r>
          </a:p>
          <a:p>
            <a:r>
              <a:rPr lang="en-US" dirty="0"/>
              <a:t>Decide whether to use a waiting room.</a:t>
            </a:r>
          </a:p>
          <a:p>
            <a:r>
              <a:rPr lang="en-US" dirty="0"/>
              <a:t>Designate a Host or Co-Host.</a:t>
            </a:r>
          </a:p>
          <a:p>
            <a:r>
              <a:rPr lang="en-US" dirty="0"/>
              <a:t>Decide whether to record meetings.</a:t>
            </a:r>
          </a:p>
          <a:p>
            <a:r>
              <a:rPr lang="en-US" dirty="0"/>
              <a:t>Decide whether to broadcast on “Facebook Live”. </a:t>
            </a:r>
          </a:p>
        </p:txBody>
      </p:sp>
    </p:spTree>
    <p:extLst>
      <p:ext uri="{BB962C8B-B14F-4D97-AF65-F5344CB8AC3E}">
        <p14:creationId xmlns:p14="http://schemas.microsoft.com/office/powerpoint/2010/main" val="193777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Zoom Meeting Best Practices: Before the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Email agenda in advance and encourage members to print a copy.</a:t>
            </a:r>
          </a:p>
          <a:p>
            <a:r>
              <a:rPr lang="en-US" dirty="0"/>
              <a:t>Decide how to handle applause.</a:t>
            </a:r>
          </a:p>
          <a:p>
            <a:pPr lvl="1"/>
            <a:r>
              <a:rPr lang="en-US" dirty="0"/>
              <a:t>Unmute microphones at the end of a speech</a:t>
            </a:r>
          </a:p>
          <a:p>
            <a:pPr lvl="1"/>
            <a:r>
              <a:rPr lang="en-US" dirty="0"/>
              <a:t>Recorded applause</a:t>
            </a:r>
          </a:p>
          <a:p>
            <a:pPr lvl="1"/>
            <a:r>
              <a:rPr lang="en-US" dirty="0"/>
              <a:t>Waving</a:t>
            </a:r>
          </a:p>
          <a:p>
            <a:pPr lvl="1"/>
            <a:r>
              <a:rPr lang="en-US" dirty="0"/>
              <a:t>Zoom Reactions</a:t>
            </a:r>
          </a:p>
          <a:p>
            <a:r>
              <a:rPr lang="en-US" dirty="0"/>
              <a:t>Wear appropriate meeting attire.</a:t>
            </a:r>
          </a:p>
          <a:p>
            <a:r>
              <a:rPr lang="en-US" dirty="0"/>
              <a:t>Use correct Name / Meeting Role.</a:t>
            </a:r>
          </a:p>
          <a:p>
            <a:r>
              <a:rPr lang="en-US" dirty="0"/>
              <a:t>Encourage use of Toastmasters branded virtual backgrounds.</a:t>
            </a:r>
          </a:p>
          <a:p>
            <a:r>
              <a:rPr lang="en-US" dirty="0"/>
              <a:t>Use Timer Virtual Backgrounds to ensure everyone can see the timing.</a:t>
            </a:r>
          </a:p>
        </p:txBody>
      </p:sp>
    </p:spTree>
    <p:extLst>
      <p:ext uri="{BB962C8B-B14F-4D97-AF65-F5344CB8AC3E}">
        <p14:creationId xmlns:p14="http://schemas.microsoft.com/office/powerpoint/2010/main" val="118544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Zoom Meeting Best Practices: During the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Turn on video when possible, especially when speaking.</a:t>
            </a:r>
          </a:p>
          <a:p>
            <a:r>
              <a:rPr lang="en-US" dirty="0"/>
              <a:t>Look directly into the camera when speaking.</a:t>
            </a:r>
          </a:p>
          <a:p>
            <a:r>
              <a:rPr lang="en-US" dirty="0"/>
              <a:t>Mute microphones when not speaking to avoid unwanted interruptions.</a:t>
            </a:r>
          </a:p>
          <a:p>
            <a:r>
              <a:rPr lang="en-US" dirty="0"/>
              <a:t>Avoid eating, clipping nails, or other distractions.</a:t>
            </a:r>
          </a:p>
          <a:p>
            <a:r>
              <a:rPr lang="en-US" dirty="0"/>
              <a:t>Avoid checking email or perusing other non-related meeting materials.</a:t>
            </a:r>
          </a:p>
          <a:p>
            <a:r>
              <a:rPr lang="en-US" dirty="0"/>
              <a:t>Utilize “Chat” feature for voting and sharing files or links.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732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Zoom Meeting Best Practices: Speakers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Send Evaluation Materials to Evaluator in advance.</a:t>
            </a:r>
          </a:p>
          <a:p>
            <a:r>
              <a:rPr lang="en-US" dirty="0"/>
              <a:t>Log in to the meeting early.</a:t>
            </a:r>
          </a:p>
          <a:p>
            <a:r>
              <a:rPr lang="en-US" dirty="0"/>
              <a:t>Practice technology prior to the meeting start.</a:t>
            </a:r>
          </a:p>
          <a:p>
            <a:r>
              <a:rPr lang="en-US" dirty="0"/>
              <a:t>Locate the Timer and “Pin” Timer’s image.</a:t>
            </a:r>
          </a:p>
          <a:p>
            <a:r>
              <a:rPr lang="en-US" dirty="0"/>
              <a:t>Turn on video and look into the camera.</a:t>
            </a:r>
          </a:p>
          <a:p>
            <a:r>
              <a:rPr lang="en-US" dirty="0"/>
              <a:t>Enunciate and speak more slowly than in person.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411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Technologies for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Create Facebook “Events” for Club Meetings and events.</a:t>
            </a:r>
          </a:p>
          <a:p>
            <a:pPr lvl="1"/>
            <a:r>
              <a:rPr lang="en-US" dirty="0"/>
              <a:t>Include the Zoom link allowing direct access to meeting or registration.</a:t>
            </a:r>
          </a:p>
          <a:p>
            <a:r>
              <a:rPr lang="en-US" dirty="0"/>
              <a:t>Share Events on Facebook Toastmasters Pages and Groups.</a:t>
            </a:r>
          </a:p>
          <a:p>
            <a:r>
              <a:rPr lang="en-US" dirty="0"/>
              <a:t>Create an easily accessible list with District 78 club meetings:</a:t>
            </a:r>
          </a:p>
          <a:p>
            <a:pPr lvl="1"/>
            <a:r>
              <a:rPr lang="en-US" dirty="0"/>
              <a:t>Club Name</a:t>
            </a:r>
          </a:p>
          <a:p>
            <a:pPr lvl="1"/>
            <a:r>
              <a:rPr lang="en-US" dirty="0"/>
              <a:t>Meeting Day and Time</a:t>
            </a:r>
          </a:p>
          <a:p>
            <a:pPr lvl="1"/>
            <a:r>
              <a:rPr lang="en-US" dirty="0"/>
              <a:t>Zoom Meeting Link: either registration or direct meeting link</a:t>
            </a:r>
          </a:p>
          <a:p>
            <a:pPr lvl="1"/>
            <a:r>
              <a:rPr lang="en-US" dirty="0"/>
              <a:t>Club Email Contact</a:t>
            </a:r>
          </a:p>
          <a:p>
            <a:pPr lvl="1"/>
            <a:r>
              <a:rPr lang="en-US" dirty="0"/>
              <a:t>Club Website</a:t>
            </a:r>
          </a:p>
          <a:p>
            <a:pPr lvl="1"/>
            <a:r>
              <a:rPr lang="en-US" dirty="0"/>
              <a:t>Club Facebook link</a:t>
            </a:r>
          </a:p>
        </p:txBody>
      </p:sp>
    </p:spTree>
    <p:extLst>
      <p:ext uri="{BB962C8B-B14F-4D97-AF65-F5344CB8AC3E}">
        <p14:creationId xmlns:p14="http://schemas.microsoft.com/office/powerpoint/2010/main" val="3631728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with the Toastmasters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Toastmasters International:</a:t>
            </a:r>
            <a:r>
              <a:rPr lang="en-US" sz="20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2"/>
              </a:rPr>
              <a:t>www.toastmasters.org</a:t>
            </a:r>
            <a:endParaRPr lang="en-US" sz="2000" u="sng" dirty="0">
              <a:solidFill>
                <a:srgbClr val="0000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Toastmasters District 78:</a:t>
            </a:r>
            <a:r>
              <a:rPr lang="en-US" sz="20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http://www.d78toastmasters.org </a:t>
            </a:r>
            <a:endParaRPr lang="en-US" sz="2000" dirty="0">
              <a:effectLst/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District 78 Facebook Group: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3"/>
              </a:rPr>
              <a:t>https://www.facebook.com/groups/56195067716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Follow Division C on Facebook:</a:t>
            </a:r>
            <a:r>
              <a:rPr lang="en-US" sz="20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4"/>
              </a:rPr>
              <a:t>https://www.facebook.com/District78DivisionCToastmasters/</a:t>
            </a:r>
            <a:endParaRPr lang="en-US" sz="2000" u="sng" dirty="0">
              <a:solidFill>
                <a:srgbClr val="0000FF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>
              <a:spcBef>
                <a:spcPts val="0"/>
              </a:spcBef>
            </a:pPr>
            <a:r>
              <a:rPr lang="en-US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Follow Division D on Facebook:</a:t>
            </a:r>
            <a:r>
              <a:rPr lang="en-US" sz="20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5"/>
              </a:rPr>
              <a:t>https://www.facebook.com/FargoAreaToastmasters</a:t>
            </a:r>
            <a:r>
              <a:rPr lang="en-US" sz="20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0">
              <a:spcBef>
                <a:spcPts val="0"/>
              </a:spcBef>
            </a:pPr>
            <a:r>
              <a:rPr lang="en-US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Follow Division F on Facebook:</a:t>
            </a:r>
            <a:r>
              <a:rPr lang="en-US" sz="20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6"/>
              </a:rPr>
              <a:t>https://www.facebook.com/District78DivisionFToastmsters</a:t>
            </a:r>
            <a:r>
              <a:rPr 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en-US" sz="2000" u="sng" dirty="0">
              <a:solidFill>
                <a:srgbClr val="0000FF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>
              <a:spcBef>
                <a:spcPts val="0"/>
              </a:spcBef>
            </a:pPr>
            <a:endParaRPr lang="en-US" sz="1800" u="sng" dirty="0">
              <a:solidFill>
                <a:srgbClr val="0000FF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348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Toastmasters Zoom Meeting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1" y="1520042"/>
            <a:ext cx="11921490" cy="4358244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Zoom Help Center: 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2"/>
              </a:rPr>
              <a:t>https://support.zoom.us/hc/en-us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0">
              <a:spcBef>
                <a:spcPts val="0"/>
              </a:spcBef>
            </a:pP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Toastmasters International: 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3"/>
              </a:rPr>
              <a:t>https://www.toastmasters.org/resources/news%20and%20announcements/online%20meetings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0">
              <a:spcBef>
                <a:spcPts val="0"/>
              </a:spcBef>
            </a:pP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Toastmasters District 78: 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4"/>
              </a:rPr>
              <a:t>https://d78.toastmastersdistricts.org/Online_Club_Meeting_Resources.html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0">
              <a:spcBef>
                <a:spcPts val="0"/>
              </a:spcBef>
            </a:pP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Toastmasters Virtual Zoom Backgrounds: 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5"/>
              </a:rPr>
              <a:t>https://www.toastmasters.org/resources/zoom-virtual-background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0">
              <a:spcBef>
                <a:spcPts val="0"/>
              </a:spcBef>
            </a:pP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Timer Virtual Zoom Backgrounds: 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6"/>
              </a:rPr>
              <a:t>https://www.toastmasters.org/resources/timer-zoom-backgrounds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It’s Time to Meet Online: 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7"/>
              </a:rPr>
              <a:t>https://www.toastmasters.org/magazine/magazine-issues/2020/mar/its-time-to-meet-online</a:t>
            </a:r>
            <a:endParaRPr lang="en-US" sz="1600" b="1" u="sng" dirty="0">
              <a:solidFill>
                <a:srgbClr val="0000FF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>
              <a:spcBef>
                <a:spcPts val="0"/>
              </a:spcBef>
            </a:pP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Toastmasters District 13: 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  <a:hlinkClick r:id="rId8"/>
              </a:rPr>
              <a:t>https://d13tm.com/resources/online-meetings/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Online Club Meeting Tips: 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  <a:hlinkClick r:id="rId9"/>
              </a:rPr>
              <a:t>https://d33tm.org/online-club-meeting-tips/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Toastmasters’ 10 Tips for Successful Online Meetings: 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  <a:hlinkClick r:id="rId10"/>
              </a:rPr>
              <a:t>https://www.prnewswire.com/news-releases/toastmasters-10-tips-for-successful-online-meetings-301030169.html</a:t>
            </a:r>
            <a:r>
              <a:rPr lang="en-US" sz="16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sz="1600" b="1" dirty="0">
              <a:effectLst/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736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and 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 you!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Gregory D. Carlson, Ph.D.</a:t>
            </a:r>
          </a:p>
          <a:p>
            <a:r>
              <a:rPr lang="en-US" sz="2400" dirty="0"/>
              <a:t>Toastmasters District 78, Division C Director</a:t>
            </a:r>
          </a:p>
          <a:p>
            <a:r>
              <a:rPr lang="en-US" sz="2400" dirty="0">
                <a:hlinkClick r:id="rId2"/>
              </a:rPr>
              <a:t>gregory.carlson@ndus.edu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1061504"/>
      </p:ext>
    </p:extLst>
  </p:cSld>
  <p:clrMapOvr>
    <a:masterClrMapping/>
  </p:clrMapOvr>
</p:sld>
</file>

<file path=ppt/theme/theme1.xml><?xml version="1.0" encoding="utf-8"?>
<a:theme xmlns:a="http://schemas.openxmlformats.org/drawingml/2006/main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2FD3C68A-B85D-7445-B479-82285DB19822}"/>
    </a:ext>
  </a:extLst>
</a:theme>
</file>

<file path=ppt/theme/theme2.xml><?xml version="1.0" encoding="utf-8"?>
<a:theme xmlns:a="http://schemas.openxmlformats.org/drawingml/2006/main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CECAD150-C7FB-834D-BAC7-7886955E70F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414B-PowerpointTemplate16X9</Template>
  <TotalTime>1699</TotalTime>
  <Words>727</Words>
  <Application>Microsoft Office PowerPoint</Application>
  <PresentationFormat>Widescreen</PresentationFormat>
  <Paragraphs>91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Myriad Pro</vt:lpstr>
      <vt:lpstr>Myriad Pro Semibold</vt:lpstr>
      <vt:lpstr>Toastmasters Theme Light Mode</vt:lpstr>
      <vt:lpstr>Toastmasters Theme Dark Mode</vt:lpstr>
      <vt:lpstr>Toastmasters Zoom Best Practices: Tips for Engaging Members and Enhancing Club Meetings</vt:lpstr>
      <vt:lpstr>Session Overview</vt:lpstr>
      <vt:lpstr>Toastmasters District 78 Zoom Opportunities</vt:lpstr>
      <vt:lpstr>Zoom Professional Account Functionality</vt:lpstr>
      <vt:lpstr>Hosting Zoom Meetings</vt:lpstr>
      <vt:lpstr>Zoom Meeting Best Practices: Before the Meeting</vt:lpstr>
      <vt:lpstr>Zoom Meeting Best Practices: During the Meeting</vt:lpstr>
      <vt:lpstr>Zoom Meeting Best Practices: Speakers</vt:lpstr>
      <vt:lpstr>Leveraging Technologies for Engagement</vt:lpstr>
      <vt:lpstr>Engaging with the Toastmasters Community</vt:lpstr>
      <vt:lpstr>Toastmasters Zoom Meeting Resources</vt:lpstr>
      <vt:lpstr>Discussion and 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Carlson, Gregory</dc:creator>
  <cp:lastModifiedBy>Shelly Axtman</cp:lastModifiedBy>
  <cp:revision>2</cp:revision>
  <dcterms:created xsi:type="dcterms:W3CDTF">2021-01-14T21:14:56Z</dcterms:created>
  <dcterms:modified xsi:type="dcterms:W3CDTF">2021-03-08T01:37:15Z</dcterms:modified>
</cp:coreProperties>
</file>